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5"/>
  </p:notesMasterIdLst>
  <p:sldIdLst>
    <p:sldId id="256" r:id="rId2"/>
    <p:sldId id="282" r:id="rId3"/>
    <p:sldId id="272" r:id="rId4"/>
    <p:sldId id="281" r:id="rId5"/>
    <p:sldId id="259" r:id="rId6"/>
    <p:sldId id="284" r:id="rId7"/>
    <p:sldId id="267" r:id="rId8"/>
    <p:sldId id="260" r:id="rId9"/>
    <p:sldId id="261" r:id="rId10"/>
    <p:sldId id="262" r:id="rId11"/>
    <p:sldId id="263" r:id="rId12"/>
    <p:sldId id="297" r:id="rId13"/>
    <p:sldId id="298" r:id="rId14"/>
    <p:sldId id="289" r:id="rId15"/>
    <p:sldId id="265" r:id="rId16"/>
    <p:sldId id="301" r:id="rId17"/>
    <p:sldId id="288" r:id="rId18"/>
    <p:sldId id="300" r:id="rId19"/>
    <p:sldId id="299" r:id="rId20"/>
    <p:sldId id="287" r:id="rId21"/>
    <p:sldId id="295" r:id="rId22"/>
    <p:sldId id="291" r:id="rId23"/>
    <p:sldId id="292" r:id="rId24"/>
    <p:sldId id="293" r:id="rId25"/>
    <p:sldId id="294" r:id="rId26"/>
    <p:sldId id="269" r:id="rId27"/>
    <p:sldId id="271" r:id="rId28"/>
    <p:sldId id="273" r:id="rId29"/>
    <p:sldId id="274" r:id="rId30"/>
    <p:sldId id="286" r:id="rId31"/>
    <p:sldId id="279" r:id="rId32"/>
    <p:sldId id="302" r:id="rId33"/>
    <p:sldId id="278" r:id="rId3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2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8" y="6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BD59-EA24-4708-A3AE-743C37320B65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54063"/>
            <a:ext cx="502920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60CCD-13AC-4D92-96FD-E466512B0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60CCD-13AC-4D92-96FD-E466512B0F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54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goal was to d</a:t>
            </a:r>
            <a:r>
              <a:rPr lang="en-US" dirty="0" smtClean="0"/>
              <a:t>evelop an Android App that allows for quick navigation around the UAH Campus. You would be able to enter your class information and receive</a:t>
            </a:r>
            <a:r>
              <a:rPr lang="en-US" baseline="0" dirty="0" smtClean="0"/>
              <a:t> a drawn out path showing you how to get to the classroom.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60CCD-13AC-4D92-96FD-E466512B0F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80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(Regarding Handicap) However, this would require a redesign of the current interior navigation. 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(Regarding</a:t>
            </a:r>
            <a:r>
              <a:rPr lang="en-US" baseline="0" dirty="0" smtClean="0"/>
              <a:t> Data Mine) </a:t>
            </a:r>
            <a:r>
              <a:rPr lang="en-US" dirty="0" smtClean="0"/>
              <a:t>However, this</a:t>
            </a:r>
            <a:r>
              <a:rPr lang="en-US" baseline="0" dirty="0" smtClean="0"/>
              <a:t> would require a different Database methodology. Also, we would run into privacy concerns with the tracking of users.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60CCD-13AC-4D92-96FD-E466512B0F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5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</a:t>
            </a:r>
            <a:r>
              <a:rPr lang="en-US" baseline="0" dirty="0" smtClean="0"/>
              <a:t> are possible update ideas for anyone who picks up the app after us. Whether its [insert UAH Department Name], or a future senior design student. If any of you are interested, you can let us know after the presentations, or let Dr. Wells know that you are interested.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60CCD-13AC-4D92-96FD-E466512B0F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7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080627" cy="755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1"/>
            <a:ext cx="2541159" cy="7559676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4881" y="1237197"/>
            <a:ext cx="7269075" cy="2631887"/>
          </a:xfrm>
        </p:spPr>
        <p:txBody>
          <a:bodyPr anchor="b">
            <a:normAutofit/>
          </a:bodyPr>
          <a:lstStyle>
            <a:lvl1pPr algn="l">
              <a:defRPr sz="529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4881" y="3970580"/>
            <a:ext cx="7269075" cy="1825171"/>
          </a:xfrm>
        </p:spPr>
        <p:txBody>
          <a:bodyPr>
            <a:normAutofit/>
          </a:bodyPr>
          <a:lstStyle>
            <a:lvl1pPr marL="0" indent="0" algn="l">
              <a:buNone/>
              <a:defRPr sz="2205" cap="all" baseline="0">
                <a:solidFill>
                  <a:schemeClr val="tx2"/>
                </a:solidFill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95257" y="5963746"/>
            <a:ext cx="2268141" cy="402483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4880" y="5963746"/>
            <a:ext cx="4237374" cy="4024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6403" y="5963744"/>
            <a:ext cx="637554" cy="402483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04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4" y="4745097"/>
            <a:ext cx="8195762" cy="903187"/>
          </a:xfrm>
        </p:spPr>
        <p:txBody>
          <a:bodyPr anchor="b">
            <a:normAutofit/>
          </a:bodyPr>
          <a:lstStyle>
            <a:lvl1pPr>
              <a:defRPr sz="35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744" y="668472"/>
            <a:ext cx="8195762" cy="3637394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527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07" y="5648283"/>
            <a:ext cx="8194525" cy="752299"/>
          </a:xfrm>
        </p:spPr>
        <p:txBody>
          <a:bodyPr>
            <a:normAutofit/>
          </a:bodyPr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3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83" y="671971"/>
            <a:ext cx="8190470" cy="3779838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5" y="4871791"/>
            <a:ext cx="8189233" cy="151193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2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761" y="671972"/>
            <a:ext cx="7691729" cy="3029634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22669" y="3709903"/>
            <a:ext cx="7236601" cy="605136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5" y="4750887"/>
            <a:ext cx="8190510" cy="164189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67930" y="791967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18221" y="3047870"/>
            <a:ext cx="50403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3004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5" y="2352387"/>
            <a:ext cx="8190509" cy="2768833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06" y="5134202"/>
            <a:ext cx="8189272" cy="1257349"/>
          </a:xfrm>
        </p:spPr>
        <p:txBody>
          <a:bodyPr anchor="t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59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43747" y="671971"/>
            <a:ext cx="8190507" cy="20999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43745" y="2948100"/>
            <a:ext cx="2643269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43746" y="3704068"/>
            <a:ext cx="2641900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32913" y="2951596"/>
            <a:ext cx="2632923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732913" y="3707564"/>
            <a:ext cx="2633660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92579" y="2948100"/>
            <a:ext cx="2641673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492579" y="3704068"/>
            <a:ext cx="2641673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2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43746" y="671971"/>
            <a:ext cx="8190507" cy="20999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43747" y="4855251"/>
            <a:ext cx="2641898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43747" y="2939871"/>
            <a:ext cx="2641898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43747" y="5490475"/>
            <a:ext cx="2641898" cy="901520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1652" y="4855251"/>
            <a:ext cx="2646164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711653" y="2939871"/>
            <a:ext cx="2644957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710445" y="5490472"/>
            <a:ext cx="2646164" cy="893252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92683" y="4855250"/>
            <a:ext cx="2638178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492580" y="2939871"/>
            <a:ext cx="2641674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492579" y="5490471"/>
            <a:ext cx="2641673" cy="893255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8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6465" y="671971"/>
            <a:ext cx="1657789" cy="57117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3744" y="671971"/>
            <a:ext cx="6406712" cy="571175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6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943747" y="681801"/>
            <a:ext cx="8190507" cy="1629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943747" y="2479643"/>
            <a:ext cx="8190507" cy="39040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6165553" y="6485224"/>
            <a:ext cx="2268141" cy="402483"/>
          </a:xfrm>
        </p:spPr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43746" y="6485223"/>
            <a:ext cx="5158804" cy="402483"/>
          </a:xfrm>
        </p:spPr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6699" y="6485222"/>
            <a:ext cx="637554" cy="402483"/>
          </a:xfrm>
        </p:spPr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82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4" y="1564436"/>
            <a:ext cx="8190508" cy="3144614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4" y="4877040"/>
            <a:ext cx="8190508" cy="1515436"/>
          </a:xfrm>
        </p:spPr>
        <p:txBody>
          <a:bodyPr>
            <a:normAutofit/>
          </a:bodyPr>
          <a:lstStyle>
            <a:lvl1pPr marL="0" indent="0">
              <a:buNone/>
              <a:defRPr sz="1984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9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3745" y="2479642"/>
            <a:ext cx="4033564" cy="39040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7" y="2479642"/>
            <a:ext cx="4030936" cy="39040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7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4" y="682474"/>
            <a:ext cx="8190508" cy="16291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9415" y="2479642"/>
            <a:ext cx="3787895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3745" y="3387853"/>
            <a:ext cx="4033565" cy="2995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8985" y="2479641"/>
            <a:ext cx="3785267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3387853"/>
            <a:ext cx="4030936" cy="29958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6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9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6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122" y="671972"/>
            <a:ext cx="3188260" cy="1807668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3265" y="653305"/>
            <a:ext cx="4870987" cy="5730421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8122" y="2479642"/>
            <a:ext cx="3188260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67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8" y="671971"/>
            <a:ext cx="4138482" cy="1807671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27900" y="671971"/>
            <a:ext cx="3806354" cy="5711757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527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745" y="2479642"/>
            <a:ext cx="4138485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39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080627" cy="755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5752" y="1"/>
            <a:ext cx="9967928" cy="7559676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3747" y="681801"/>
            <a:ext cx="8190507" cy="162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747" y="2479643"/>
            <a:ext cx="8190507" cy="390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5553" y="6485224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400" smtClean="0">
                <a:latin typeface="Times New Roman"/>
              </a:rPr>
              <a:t>&lt;date/time&gt;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3746" y="6485223"/>
            <a:ext cx="515880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 sz="1400" smtClean="0">
                <a:latin typeface="Times New Roman"/>
              </a:rPr>
              <a:t>&lt;footer&gt;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6699" y="6485222"/>
            <a:ext cx="63755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DB7B6A34-45D4-45C4-918E-16D3257E4480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01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3968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120000"/>
        </a:lnSpc>
        <a:spcBef>
          <a:spcPts val="1102"/>
        </a:spcBef>
        <a:buSzPct val="125000"/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mailto:jaa0019@uah.edu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tw0015@uah.edu" TargetMode="External"/><Relationship Id="rId5" Type="http://schemas.openxmlformats.org/officeDocument/2006/relationships/hyperlink" Target="mailto:kmm0048@uah.edu" TargetMode="External"/><Relationship Id="rId4" Type="http://schemas.openxmlformats.org/officeDocument/2006/relationships/hyperlink" Target="mailto:dab0021@uah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iZJ03jLi/ap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sz="4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55311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 smtClean="0">
                <a:latin typeface="Arial"/>
              </a:rPr>
              <a:t>Team </a:t>
            </a:r>
            <a:r>
              <a:rPr lang="en-US" sz="2400" dirty="0">
                <a:latin typeface="Arial"/>
              </a:rPr>
              <a:t>Members: </a:t>
            </a:r>
            <a:endParaRPr lang="en-US" sz="2400" dirty="0" smtClean="0">
              <a:latin typeface="Arial"/>
            </a:endParaRPr>
          </a:p>
          <a:p>
            <a:r>
              <a:rPr lang="en-US" sz="2400" dirty="0">
                <a:latin typeface="Arial"/>
              </a:rPr>
              <a:t>	</a:t>
            </a:r>
            <a:r>
              <a:rPr lang="en-US" sz="2400" dirty="0" smtClean="0">
                <a:latin typeface="Arial"/>
              </a:rPr>
              <a:t>      	     Jairo Arreola     (</a:t>
            </a:r>
            <a:r>
              <a:rPr lang="en-US" sz="2400" dirty="0" smtClean="0">
                <a:latin typeface="Arial"/>
                <a:hlinkClick r:id="rId3"/>
              </a:rPr>
              <a:t>jaa0019@uah.edu</a:t>
            </a:r>
            <a:r>
              <a:rPr lang="en-US" sz="2400" dirty="0" smtClean="0">
                <a:latin typeface="Arial"/>
              </a:rPr>
              <a:t>)</a:t>
            </a:r>
            <a:endParaRPr lang="en-US" sz="2400" dirty="0">
              <a:solidFill>
                <a:schemeClr val="bg1"/>
              </a:solidFill>
              <a:latin typeface="Arial"/>
            </a:endParaRPr>
          </a:p>
          <a:p>
            <a:r>
              <a:rPr lang="en-US" sz="2400" dirty="0" smtClean="0">
                <a:latin typeface="Arial"/>
              </a:rPr>
              <a:t>		     Daniel Burris     (</a:t>
            </a:r>
            <a:r>
              <a:rPr lang="en-US" sz="2400" dirty="0" smtClean="0">
                <a:latin typeface="Arial"/>
                <a:hlinkClick r:id="rId4"/>
              </a:rPr>
              <a:t>dab0021@uah.edu</a:t>
            </a:r>
            <a:r>
              <a:rPr lang="en-US" sz="2400" dirty="0" smtClean="0">
                <a:latin typeface="Arial"/>
              </a:rPr>
              <a:t>)</a:t>
            </a:r>
          </a:p>
          <a:p>
            <a:r>
              <a:rPr lang="en-US" sz="2400" dirty="0" smtClean="0">
                <a:latin typeface="Arial"/>
              </a:rPr>
              <a:t>    		     Komlan Maglo  (</a:t>
            </a:r>
            <a:r>
              <a:rPr lang="en-US" sz="2400" dirty="0" smtClean="0">
                <a:latin typeface="Arial"/>
                <a:hlinkClick r:id="rId5"/>
              </a:rPr>
              <a:t>kmm0048@uah.edu</a:t>
            </a:r>
            <a:r>
              <a:rPr lang="en-US" sz="2400" dirty="0" smtClean="0">
                <a:latin typeface="Arial"/>
              </a:rPr>
              <a:t>) </a:t>
            </a:r>
          </a:p>
          <a:p>
            <a:r>
              <a:rPr lang="en-US" sz="2400" dirty="0" smtClean="0">
                <a:latin typeface="Arial"/>
              </a:rPr>
              <a:t>		     Adam Walters   (</a:t>
            </a:r>
            <a:r>
              <a:rPr lang="en-US" sz="2400" dirty="0" smtClean="0">
                <a:latin typeface="Arial"/>
                <a:hlinkClick r:id="rId6"/>
              </a:rPr>
              <a:t>atw0015@uah.edu</a:t>
            </a:r>
            <a:r>
              <a:rPr lang="en-US" sz="2400" dirty="0" smtClean="0">
                <a:latin typeface="Arial"/>
              </a:rPr>
              <a:t>)</a:t>
            </a:r>
            <a:r>
              <a:rPr lang="en-US" sz="2400" dirty="0" smtClean="0"/>
              <a:t> </a:t>
            </a:r>
            <a:r>
              <a:rPr lang="en-US" sz="1600" dirty="0">
                <a:latin typeface="Arial"/>
              </a:rPr>
              <a:t>
</a:t>
            </a:r>
            <a:endParaRPr lang="en-US" sz="1600" dirty="0" smtClean="0">
              <a:latin typeface="Arial"/>
            </a:endParaRPr>
          </a:p>
          <a:p>
            <a:pPr algn="ctr"/>
            <a:endParaRPr lang="en-US" sz="1600" dirty="0">
              <a:latin typeface="Arial"/>
            </a:endParaRPr>
          </a:p>
          <a:p>
            <a:pPr algn="ctr"/>
            <a:endParaRPr lang="en-US" sz="1600" dirty="0">
              <a:latin typeface="Arial"/>
            </a:endParaRPr>
          </a:p>
          <a:p>
            <a:pPr algn="ctr"/>
            <a:r>
              <a:rPr lang="en-US" sz="1600" dirty="0" smtClean="0">
                <a:latin typeface="Arial"/>
              </a:rPr>
              <a:t>CPE </a:t>
            </a:r>
            <a:r>
              <a:rPr lang="en-US" sz="1600" dirty="0">
                <a:latin typeface="Arial"/>
              </a:rPr>
              <a:t>495-01 Computer Engineering Design I</a:t>
            </a:r>
            <a:endParaRPr dirty="0"/>
          </a:p>
          <a:p>
            <a:pPr algn="ctr"/>
            <a:r>
              <a:rPr lang="en-US" sz="1600" dirty="0">
                <a:latin typeface="Arial"/>
              </a:rPr>
              <a:t>Electrical and Computer Engineering</a:t>
            </a:r>
            <a:endParaRPr dirty="0"/>
          </a:p>
          <a:p>
            <a:pPr algn="ctr"/>
            <a:r>
              <a:rPr lang="en-US" sz="1600" dirty="0">
                <a:latin typeface="Arial"/>
              </a:rPr>
              <a:t>The University of Alabama-Huntsville</a:t>
            </a:r>
            <a:endParaRPr dirty="0"/>
          </a:p>
        </p:txBody>
      </p:sp>
      <p:pic>
        <p:nvPicPr>
          <p:cNvPr id="5" name="Picture 4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1" b="89700" l="9756" r="96206">
                        <a14:foregroundMark x1="31165" y1="74678" x2="31165" y2="74678"/>
                        <a14:foregroundMark x1="38211" y1="72103" x2="38211" y2="72103"/>
                        <a14:foregroundMark x1="43089" y1="76395" x2="43089" y2="76395"/>
                        <a14:foregroundMark x1="47967" y1="72103" x2="47967" y2="72103"/>
                        <a14:foregroundMark x1="47967" y1="63519" x2="47967" y2="63519"/>
                        <a14:foregroundMark x1="55014" y1="70386" x2="55014" y2="70386"/>
                        <a14:foregroundMark x1="61789" y1="72961" x2="61789" y2="72961"/>
                        <a14:foregroundMark x1="64770" y1="68240" x2="64770" y2="68240"/>
                        <a14:foregroundMark x1="69919" y1="69099" x2="69919" y2="69099"/>
                        <a14:foregroundMark x1="69919" y1="63519" x2="69919" y2="63519"/>
                        <a14:foregroundMark x1="72358" y1="71245" x2="72358" y2="71245"/>
                        <a14:foregroundMark x1="80488" y1="69957" x2="80488" y2="69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3033" y="301319"/>
            <a:ext cx="5312318" cy="2453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latin typeface="Arial"/>
              </a:rPr>
              <a:t>Market &amp; Competition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215878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>
                <a:latin typeface="Arial"/>
              </a:rPr>
              <a:t>No direct competition.</a:t>
            </a:r>
            <a:endParaRPr dirty="0"/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</a:rPr>
              <a:t>Other N</a:t>
            </a:r>
            <a:r>
              <a:rPr lang="en-US" dirty="0" smtClean="0">
                <a:latin typeface="Arial"/>
              </a:rPr>
              <a:t>avigational Apps do not </a:t>
            </a:r>
            <a:r>
              <a:rPr lang="en-US" dirty="0">
                <a:latin typeface="Arial"/>
              </a:rPr>
              <a:t>direct users to specific rooms.</a:t>
            </a:r>
            <a:endParaRPr dirty="0"/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</a:rPr>
              <a:t>None are </a:t>
            </a:r>
            <a:r>
              <a:rPr lang="en-US" dirty="0">
                <a:latin typeface="Arial"/>
              </a:rPr>
              <a:t>specific to the UAH Campus</a:t>
            </a:r>
            <a:r>
              <a:rPr lang="en-US" dirty="0" smtClean="0">
                <a:latin typeface="Arial"/>
              </a:rPr>
              <a:t>.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endParaRPr lang="en-US" sz="3200" dirty="0" smtClean="0">
              <a:latin typeface="Arial"/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Student Initiated/Funded.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latin typeface="Arial"/>
              </a:rPr>
              <a:t>Existing Projects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211381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UAH Events App</a:t>
            </a:r>
          </a:p>
          <a:p>
            <a:pPr lvl="1">
              <a:buSzPct val="100000"/>
            </a:pPr>
            <a:endParaRPr lang="en-US" sz="3200" dirty="0">
              <a:latin typeface="Arial"/>
            </a:endParaRP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Features</a:t>
            </a:r>
          </a:p>
          <a:p>
            <a:pPr marL="1257300" lvl="2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/>
              </a:rPr>
              <a:t>Student Event Calendar</a:t>
            </a:r>
          </a:p>
          <a:p>
            <a:pPr marL="1257300" lvl="2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/>
              </a:rPr>
              <a:t>UAH Campus Map</a:t>
            </a:r>
          </a:p>
          <a:p>
            <a:pPr marL="1257300" lvl="2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/>
              </a:rPr>
              <a:t>Basic Student Life Information</a:t>
            </a:r>
          </a:p>
          <a:p>
            <a:pPr marL="1257300" lvl="2" indent="-342900"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Arial"/>
            </a:endParaRP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Hosted by Student Affairs.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026" name="Picture 2" descr="https://i.groupme.com/170x192.png.6c59beb1879047eb81577892cbe83216.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72" y="2215159"/>
            <a:ext cx="1085062" cy="12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Demo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164809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Actual Demo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55155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Our Approach to the GUI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214379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Simple, Quick User Interface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The App is self-explanatory and concise with the information that it needs.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3-Tap Design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User gets their desired result in 3 screen transitions or less.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Busy Graphics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App produces labelled loading bars.</a:t>
            </a:r>
            <a:endParaRPr lang="en-US" sz="2700" dirty="0" smtClean="0"/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7387969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Our Approach to the GUI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214379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 Resolution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The App adjusts its resolution to fit the user’s device.</a:t>
            </a:r>
            <a:endParaRPr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19"/>
          <a:stretch/>
        </p:blipFill>
        <p:spPr>
          <a:xfrm>
            <a:off x="4457510" y="0"/>
            <a:ext cx="5118130" cy="755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6" y="1129896"/>
            <a:ext cx="3068448" cy="56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113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Our Approach to the Information Gathering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214379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Webscrapping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Parses HTML page to gather class information.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Sends info to Database to be stored.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56" y="3440718"/>
            <a:ext cx="2134236" cy="4014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84"/>
          <a:stretch/>
        </p:blipFill>
        <p:spPr>
          <a:xfrm>
            <a:off x="5039820" y="5327099"/>
            <a:ext cx="3254990" cy="1781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20" y="3658590"/>
            <a:ext cx="2544963" cy="1668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40"/>
          <a:stretch/>
        </p:blipFill>
        <p:spPr>
          <a:xfrm>
            <a:off x="7575555" y="4615707"/>
            <a:ext cx="713086" cy="705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33" b="57740"/>
          <a:stretch/>
        </p:blipFill>
        <p:spPr>
          <a:xfrm>
            <a:off x="7575555" y="3907455"/>
            <a:ext cx="713086" cy="705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79" b="57740"/>
          <a:stretch/>
        </p:blipFill>
        <p:spPr>
          <a:xfrm>
            <a:off x="7575257" y="3670145"/>
            <a:ext cx="713384" cy="705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35712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Our Approach to the Information Gathering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51" y="1563480"/>
            <a:ext cx="7635737" cy="57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421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Our Approach to the Database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214379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SQLite 3 Database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Compact, Easy to Use, and Stored Locally.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[Include a new slide with Database Graph?]</a:t>
            </a:r>
            <a:endParaRPr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3471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n>
                  <a:solidFill>
                    <a:schemeClr val="tx1"/>
                  </a:solidFill>
                </a:ln>
                <a:latin typeface="Arial"/>
              </a:rPr>
              <a:t>Project 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latin typeface="Arial"/>
              </a:rPr>
              <a:t>Summary</a:t>
            </a:r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Android </a:t>
            </a:r>
            <a:r>
              <a:rPr lang="en-US" dirty="0"/>
              <a:t>App that allows for quick navigation around the </a:t>
            </a:r>
            <a:r>
              <a:rPr lang="en-US" dirty="0" smtClean="0"/>
              <a:t>buildings on the UAH </a:t>
            </a:r>
            <a:r>
              <a:rPr lang="en-US" dirty="0"/>
              <a:t>Campus. </a:t>
            </a:r>
          </a:p>
        </p:txBody>
      </p:sp>
    </p:spTree>
    <p:extLst>
      <p:ext uri="{BB962C8B-B14F-4D97-AF65-F5344CB8AC3E}">
        <p14:creationId xmlns:p14="http://schemas.microsoft.com/office/powerpoint/2010/main" val="25510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Our Approach to the Exterior Navigation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214379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Google Maps API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/>
              </a:rPr>
              <a:t>Expanded upon. Added Custom markers around buildings to know where the user entered.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3" t="26104" r="31843" b="22947"/>
          <a:stretch/>
        </p:blipFill>
        <p:spPr>
          <a:xfrm>
            <a:off x="1231900" y="3522611"/>
            <a:ext cx="2387600" cy="3808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 b="7613"/>
          <a:stretch/>
        </p:blipFill>
        <p:spPr>
          <a:xfrm>
            <a:off x="5386953" y="3522610"/>
            <a:ext cx="2421233" cy="38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699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latin typeface="Arial"/>
              </a:rPr>
              <a:t>Our Approach to the Interior Navigation</a:t>
            </a:r>
            <a:endParaRPr lang="en-US" sz="4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214379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Shortest Path 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Dykstra’s Algorithm</a:t>
            </a:r>
          </a:p>
          <a:p>
            <a:pPr marL="1371600" lvl="2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Adjacency Matrix Based</a:t>
            </a:r>
          </a:p>
          <a:p>
            <a:pPr marL="1371600" lvl="2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Fairly Quick Results</a:t>
            </a:r>
          </a:p>
          <a:p>
            <a:pPr marL="1371600" lvl="2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Simple to Implement</a:t>
            </a:r>
          </a:p>
        </p:txBody>
      </p:sp>
    </p:spTree>
    <p:extLst>
      <p:ext uri="{BB962C8B-B14F-4D97-AF65-F5344CB8AC3E}">
        <p14:creationId xmlns:p14="http://schemas.microsoft.com/office/powerpoint/2010/main" val="27176981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Our Approach to the Interior Navigation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214379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Floor Plans</a:t>
            </a:r>
          </a:p>
          <a:p>
            <a:pPr marL="1371600" lvl="2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/>
              </a:rPr>
              <a:t>App pulls up another screen with a floorplan of the building. Arrows allow user to traverse the floors of the building.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3614788"/>
            <a:ext cx="4853502" cy="32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50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Our Approach to the Interior Navigation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214379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Path Drawing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Android Studio’s Canvas Object</a:t>
            </a:r>
          </a:p>
          <a:p>
            <a:pPr marL="1371600" lvl="2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Allows images to be drawn on, and then displayed.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Zoom Event Handlers</a:t>
            </a:r>
          </a:p>
          <a:p>
            <a:pPr marL="1371600" lvl="2" indent="-457200">
              <a:buSzPct val="100000"/>
              <a:buFont typeface="Arial" panose="020B0604020202020204" pitchFamily="34" charset="0"/>
              <a:buChar char="•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Allows user to zoom in and out on the Canvas Object.</a:t>
            </a:r>
            <a:endParaRPr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0660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3999" y="2874878"/>
            <a:ext cx="9071640" cy="42281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Our Approach to the Interior Navigation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2143794"/>
            <a:ext cx="9071640" cy="5900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Graph-Based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90920"/>
            <a:ext cx="9071639" cy="41821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74272"/>
            <a:ext cx="9071640" cy="4182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2871538"/>
            <a:ext cx="9071640" cy="41821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7800" y="1841500"/>
            <a:ext cx="948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556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latin typeface="Arial"/>
              </a:rPr>
              <a:t>Our Approach to Graph Generation</a:t>
            </a:r>
            <a:endParaRPr lang="en-US" sz="44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214379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Graph Text 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26"/>
          <a:stretch/>
        </p:blipFill>
        <p:spPr>
          <a:xfrm>
            <a:off x="196625" y="2661982"/>
            <a:ext cx="4843195" cy="35991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5"/>
          <a:stretch/>
        </p:blipFill>
        <p:spPr>
          <a:xfrm>
            <a:off x="5039820" y="2661982"/>
            <a:ext cx="4860423" cy="359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275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Testing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215878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Unit Tests </a:t>
            </a:r>
            <a:r>
              <a:rPr lang="en-US" sz="2000" dirty="0" smtClean="0">
                <a:latin typeface="Arial"/>
              </a:rPr>
              <a:t>(JUnit)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/>
              </a:rPr>
              <a:t>Classes.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/>
              </a:rPr>
              <a:t>Static Methods.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Acceptance </a:t>
            </a:r>
            <a:r>
              <a:rPr lang="en-US" sz="3200" dirty="0">
                <a:latin typeface="Arial"/>
              </a:rPr>
              <a:t>Tests </a:t>
            </a:r>
            <a:r>
              <a:rPr lang="en-US" sz="2000" dirty="0" smtClean="0">
                <a:latin typeface="Arial"/>
              </a:rPr>
              <a:t>(Espresso)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Arial"/>
              </a:rPr>
              <a:t>Button Functionality Testing.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Arial"/>
              </a:rPr>
              <a:t>Resolution Testing</a:t>
            </a:r>
            <a:r>
              <a:rPr lang="en-US" dirty="0" smtClean="0">
                <a:latin typeface="Arial"/>
              </a:rPr>
              <a:t>.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/>
              </a:rPr>
              <a:t>GPS Location Testing.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Using Power </a:t>
            </a:r>
            <a:r>
              <a:rPr lang="en-US" sz="3200" dirty="0" err="1" smtClean="0">
                <a:latin typeface="Arial"/>
              </a:rPr>
              <a:t>Mockito</a:t>
            </a:r>
            <a:r>
              <a:rPr lang="en-US" sz="3200" dirty="0" smtClean="0">
                <a:latin typeface="Arial"/>
              </a:rPr>
              <a:t> and </a:t>
            </a:r>
            <a:r>
              <a:rPr lang="en-US" sz="3200" dirty="0" err="1" smtClean="0">
                <a:latin typeface="Arial"/>
              </a:rPr>
              <a:t>Mockito</a:t>
            </a:r>
            <a:r>
              <a:rPr lang="en-US" sz="3200" dirty="0" smtClean="0">
                <a:latin typeface="Arial"/>
              </a:rPr>
              <a:t> Library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Field Testing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Emulation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Project Task Manager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504000" y="1769039"/>
            <a:ext cx="9071640" cy="468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dirty="0" smtClean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pPr algn="ctr"/>
            <a:endParaRPr lang="en-US" dirty="0" smtClean="0">
              <a:hlinkClick r:id="rId3"/>
            </a:endParaRPr>
          </a:p>
          <a:p>
            <a:pPr algn="ctr"/>
            <a:endParaRPr lang="en-US" dirty="0" smtClean="0">
              <a:hlinkClick r:id="rId3"/>
            </a:endParaRPr>
          </a:p>
          <a:p>
            <a:pPr algn="ctr"/>
            <a:endParaRPr lang="en-US" dirty="0">
              <a:hlinkClick r:id="rId3"/>
            </a:endParaRPr>
          </a:p>
          <a:p>
            <a:pPr algn="ctr"/>
            <a:r>
              <a:rPr lang="en-US" dirty="0" smtClean="0">
                <a:hlinkClick r:id="rId3"/>
              </a:rPr>
              <a:t>https://trello.com/b/iZJ03jLi/app</a:t>
            </a:r>
            <a:r>
              <a:rPr lang="en-US" dirty="0" smtClean="0"/>
              <a:t> 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62"/>
          <a:stretch/>
        </p:blipFill>
        <p:spPr>
          <a:xfrm>
            <a:off x="504000" y="1244254"/>
            <a:ext cx="9071640" cy="5291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latin typeface="Arial"/>
              </a:rPr>
              <a:t>Cost Estimation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504000" y="2068843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No Cost.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/>
              </a:rPr>
              <a:t>Free </a:t>
            </a:r>
            <a:r>
              <a:rPr lang="en-US" sz="3200" dirty="0">
                <a:latin typeface="Arial"/>
              </a:rPr>
              <a:t>IDE and Development Kit</a:t>
            </a:r>
            <a:r>
              <a:rPr lang="en-US" sz="3200" dirty="0" smtClean="0">
                <a:latin typeface="Arial"/>
              </a:rPr>
              <a:t>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Future Costs</a:t>
            </a:r>
            <a:endParaRPr sz="3200" dirty="0"/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/>
              </a:rPr>
              <a:t>Google Play Store fee</a:t>
            </a:r>
            <a:r>
              <a:rPr lang="en-US" sz="3200" dirty="0">
                <a:latin typeface="Arial"/>
              </a:rPr>
              <a:t> </a:t>
            </a:r>
            <a:r>
              <a:rPr lang="en-US" sz="3200" dirty="0" smtClean="0">
                <a:latin typeface="Arial"/>
              </a:rPr>
              <a:t>($25)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endParaRPr lang="en-US" sz="3200" dirty="0" smtClean="0">
              <a:latin typeface="Arial"/>
            </a:endParaRPr>
          </a:p>
          <a:p>
            <a:pPr marL="514350" indent="-51435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Total Estimated Individual Labor Hours </a:t>
            </a:r>
          </a:p>
          <a:p>
            <a:pPr marL="971550" lvl="1" indent="-514350">
              <a:buSzPct val="100000"/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/>
              </a:rPr>
              <a:t>120 Hours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Total Estimated Meeting Hours</a:t>
            </a:r>
          </a:p>
          <a:p>
            <a:pPr marL="914400" lvl="1" indent="-457200">
              <a:buSzPct val="100000"/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100 Hours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Final Project Deliverables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504000" y="2173775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>
                <a:latin typeface="Arial"/>
              </a:rPr>
              <a:t>Fully </a:t>
            </a:r>
            <a:r>
              <a:rPr lang="en-US" sz="3200" dirty="0" smtClean="0">
                <a:latin typeface="Arial"/>
              </a:rPr>
              <a:t>functional </a:t>
            </a:r>
            <a:r>
              <a:rPr lang="en-US" sz="3200" dirty="0">
                <a:latin typeface="Arial"/>
              </a:rPr>
              <a:t>i</a:t>
            </a:r>
            <a:r>
              <a:rPr lang="en-US" sz="3200" dirty="0" smtClean="0">
                <a:latin typeface="Arial"/>
              </a:rPr>
              <a:t>ndoor </a:t>
            </a:r>
            <a:r>
              <a:rPr lang="en-US" sz="3200" dirty="0">
                <a:latin typeface="Arial"/>
              </a:rPr>
              <a:t>UAH </a:t>
            </a:r>
            <a:r>
              <a:rPr lang="en-US" sz="3200" dirty="0" smtClean="0">
                <a:latin typeface="Arial"/>
              </a:rPr>
              <a:t>Engineering and Material Science Navigational </a:t>
            </a:r>
            <a:r>
              <a:rPr lang="en-US" sz="3200" dirty="0">
                <a:latin typeface="Arial"/>
              </a:rPr>
              <a:t>App for Android </a:t>
            </a:r>
            <a:r>
              <a:rPr lang="en-US" sz="3200" dirty="0" smtClean="0">
                <a:latin typeface="Arial"/>
              </a:rPr>
              <a:t>Devices.</a:t>
            </a:r>
            <a:endParaRPr dirty="0"/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Works with a vast majority of Android Devices.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Easily-Expandable Navigation App.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User Guide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Developer Guide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The Team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14224" y="2207952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Adam Walters - Project Lead. Navigation Designer. </a:t>
            </a:r>
            <a:endParaRPr dirty="0"/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Jairo Arreola – Utility Programmer</a:t>
            </a:r>
            <a:r>
              <a:rPr lang="en-US" sz="3200" dirty="0">
                <a:latin typeface="Arial"/>
              </a:rPr>
              <a:t>. Navigation </a:t>
            </a:r>
            <a:r>
              <a:rPr lang="en-US" sz="3200" dirty="0" smtClean="0">
                <a:latin typeface="Arial"/>
              </a:rPr>
              <a:t>Implementer. 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Daniel Burris - Database Manager. GUI Designer Assistant.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Arial"/>
              </a:rPr>
              <a:t>Komlan</a:t>
            </a:r>
            <a:r>
              <a:rPr lang="en-US" sz="3200" dirty="0">
                <a:latin typeface="Arial"/>
              </a:rPr>
              <a:t> </a:t>
            </a:r>
            <a:r>
              <a:rPr lang="en-US" sz="3200" dirty="0" err="1">
                <a:latin typeface="Arial"/>
              </a:rPr>
              <a:t>Maglo</a:t>
            </a:r>
            <a:r>
              <a:rPr lang="en-US" sz="3200" dirty="0">
                <a:latin typeface="Arial"/>
              </a:rPr>
              <a:t> - Graphical Interface Designer.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Lessons Learned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504000" y="2173775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Creating an App from scratch is a lot of work.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Test-Driven Development takes quite a bit of time to follow.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Busy workloads are hard to overcome.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Most Importantly, Never, never rely on outside sources to give you important information (looking at you UAH architect)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7177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Future Updates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209882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Index Remaining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Buildings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Complete graphs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remaining buildings on campus.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Handicap Accessibility Design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Add an additional graph that prioritizes elevators and ramps.</a:t>
            </a:r>
          </a:p>
          <a:p>
            <a:pPr lvl="1">
              <a:buSzPct val="100000"/>
            </a:pPr>
            <a:endParaRPr lang="en-US" dirty="0" smtClean="0"/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Refine Exterior Navigation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Add waypoints to Google Maps API. 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Driving Tab that leads to parking lots.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Walking Tab that leads user along sidewalks.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100000"/>
            </a:pPr>
            <a:endParaRPr lang="en-US" dirty="0"/>
          </a:p>
          <a:p>
            <a:pPr lvl="1">
              <a:buSzPct val="100000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38000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Future Updates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209882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iOS Implementation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Build an iOS-compatible version of UAH Navigation.</a:t>
            </a:r>
          </a:p>
          <a:p>
            <a:pPr>
              <a:buSzPct val="100000"/>
            </a:pPr>
            <a:endParaRPr lang="en-US" dirty="0"/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Server-Based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Server-Based Database, MySQL.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 route to be passed back to the client.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Mine users for better path optimization.</a:t>
            </a:r>
          </a:p>
          <a:p>
            <a:pPr lvl="1">
              <a:buSzPct val="100000"/>
            </a:pPr>
            <a:endParaRPr lang="en-US" dirty="0" smtClean="0"/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Banner Integration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 is connected to student’s banner account.</a:t>
            </a:r>
          </a:p>
          <a:p>
            <a:pPr lvl="1">
              <a:buSzPct val="100000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29473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075" y="142154"/>
            <a:ext cx="8190507" cy="162985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1" y="-1"/>
            <a:ext cx="10085716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The Need for this Project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504000" y="2212442"/>
            <a:ext cx="4535820" cy="3192678"/>
          </a:xfrm>
          <a:prstGeom prst="rect">
            <a:avLst/>
          </a:prstGeom>
          <a:ln>
            <a:noFill/>
          </a:ln>
        </p:spPr>
      </p:pic>
      <p:pic>
        <p:nvPicPr>
          <p:cNvPr id="1031" name="Picture 7" descr="Image result for New stud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20" y="2290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53820" y="1486535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Scenario 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3820" y="149639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Scenario 2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33" name="Picture 9" descr="Image result for Visi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20" y="2290400"/>
            <a:ext cx="3810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Adam\Downloads\20170118_172356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2248002"/>
            <a:ext cx="4449762" cy="3157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8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442951" y="142102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latin typeface="Arial"/>
              </a:rPr>
              <a:t>Our Solution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sp>
        <p:nvSpPr>
          <p:cNvPr id="48" name="CustomShape 3"/>
          <p:cNvSpPr/>
          <p:nvPr/>
        </p:nvSpPr>
        <p:spPr>
          <a:xfrm rot="658200">
            <a:off x="3478319" y="1745820"/>
            <a:ext cx="2774160" cy="75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rgbClr val="52525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"/>
          <p:cNvSpPr/>
          <p:nvPr/>
        </p:nvSpPr>
        <p:spPr>
          <a:xfrm rot="8142000">
            <a:off x="5811480" y="3542040"/>
            <a:ext cx="1259280" cy="688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80">
            <a:solidFill>
              <a:srgbClr val="52525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126" y1="26452" x2="37940" y2="24104"/>
                        <a14:foregroundMark x1="21357" y1="24104" x2="31910" y2="23239"/>
                        <a14:foregroundMark x1="16834" y1="43263" x2="80151" y2="42769"/>
                        <a14:foregroundMark x1="10302" y1="80964" x2="82412" y2="93449"/>
                        <a14:foregroundMark x1="52764" y1="82324" x2="85678" y2="91595"/>
                        <a14:foregroundMark x1="85678" y1="88010" x2="85678" y2="88010"/>
                        <a14:foregroundMark x1="54271" y1="93449" x2="54271" y2="93449"/>
                        <a14:foregroundMark x1="82412" y1="87763" x2="82412" y2="87763"/>
                        <a14:foregroundMark x1="9799" y1="95921" x2="93467" y2="94561"/>
                        <a14:foregroundMark x1="91206" y1="98888" x2="96231" y2="85290"/>
                        <a14:foregroundMark x1="12563" y1="4326" x2="87437" y2="7293"/>
                        <a14:foregroundMark x1="15829" y1="2349" x2="92965" y2="2719"/>
                        <a14:foregroundMark x1="13065" y1="2349" x2="7538" y2="91842"/>
                        <a14:foregroundMark x1="13065" y1="4079" x2="5276" y2="8035"/>
                        <a14:foregroundMark x1="18090" y1="10507" x2="86935" y2="15698"/>
                        <a14:foregroundMark x1="17588" y1="18665" x2="43970" y2="13226"/>
                        <a14:foregroundMark x1="36683" y1="18665" x2="59296" y2="16193"/>
                        <a14:foregroundMark x1="48241" y1="9147" x2="88442" y2="11125"/>
                        <a14:foregroundMark x1="53769" y1="11372" x2="53769" y2="11372"/>
                        <a14:foregroundMark x1="63065" y1="11619" x2="63065" y2="11619"/>
                        <a14:foregroundMark x1="94472" y1="8035" x2="96734" y2="86156"/>
                        <a14:foregroundMark x1="97236" y1="12361" x2="97236" y2="12361"/>
                        <a14:foregroundMark x1="97990" y1="20272" x2="97990" y2="20272"/>
                        <a14:foregroundMark x1="97990" y1="25464" x2="97990" y2="25464"/>
                        <a14:foregroundMark x1="97990" y1="23239" x2="97990" y2="23239"/>
                        <a14:foregroundMark x1="97236" y1="31891" x2="97236" y2="31891"/>
                        <a14:foregroundMark x1="96734" y1="28677" x2="96734" y2="28677"/>
                        <a14:foregroundMark x1="97236" y1="37948" x2="97236" y2="37948"/>
                        <a14:foregroundMark x1="97990" y1="33869" x2="98995" y2="45735"/>
                        <a14:foregroundMark x1="7035" y1="94808" x2="37940" y2="86897"/>
                        <a14:foregroundMark x1="3769" y1="9147" x2="4271" y2="90729"/>
                        <a14:foregroundMark x1="96985" y1="44129" x2="97236" y2="51916"/>
                        <a14:backgroundMark x1="25126" y1="247" x2="25126" y2="247"/>
                        <a14:backgroundMark x1="754" y1="11619" x2="754" y2="11619"/>
                        <a14:backgroundMark x1="16080" y1="247" x2="47990" y2="124"/>
                        <a14:backgroundMark x1="47990" y1="247" x2="57538" y2="0"/>
                        <a14:backgroundMark x1="99246" y1="43263" x2="99749" y2="93078"/>
                        <a14:backgroundMark x1="60302" y1="99629" x2="84171" y2="99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1" y="1106478"/>
            <a:ext cx="2155735" cy="4381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48" b="97185" l="3234" r="97264">
                        <a14:foregroundMark x1="6716" y1="3182" x2="89801" y2="2448"/>
                        <a14:foregroundMark x1="94279" y1="3672" x2="96766" y2="84088"/>
                        <a14:foregroundMark x1="95522" y1="9547" x2="97512" y2="35129"/>
                        <a14:foregroundMark x1="3234" y1="9547" x2="4229" y2="81395"/>
                        <a14:foregroundMark x1="4478" y1="81640" x2="90547" y2="95716"/>
                        <a14:foregroundMark x1="3731" y1="82130" x2="3731" y2="93513"/>
                        <a14:foregroundMark x1="5473" y1="86659" x2="93532" y2="88739"/>
                        <a14:foregroundMark x1="3483" y1="92778" x2="86070" y2="97185"/>
                        <a14:foregroundMark x1="96269" y1="52387" x2="97264" y2="35985"/>
                        <a14:foregroundMark x1="10199" y1="31334" x2="20896" y2="31457"/>
                        <a14:foregroundMark x1="9701" y1="41860" x2="16667" y2="42105"/>
                        <a14:foregroundMark x1="12189" y1="52387" x2="23383" y2="52387"/>
                        <a14:foregroundMark x1="6716" y1="8935" x2="88557" y2="6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16" y="1106478"/>
            <a:ext cx="2155735" cy="4381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72" b="97185" l="3483" r="97015">
                        <a14:foregroundMark x1="6965" y1="3794" x2="94527" y2="8323"/>
                        <a14:foregroundMark x1="8955" y1="31579" x2="21642" y2="31212"/>
                        <a14:foregroundMark x1="9950" y1="52387" x2="23632" y2="52387"/>
                        <a14:foregroundMark x1="97015" y1="9914" x2="97015" y2="87271"/>
                        <a14:foregroundMark x1="3483" y1="84455" x2="90050" y2="94492"/>
                        <a14:foregroundMark x1="47264" y1="85924" x2="91045" y2="85924"/>
                        <a14:foregroundMark x1="5473" y1="86903" x2="54975" y2="91922"/>
                        <a14:foregroundMark x1="6219" y1="92411" x2="65423" y2="92778"/>
                        <a14:foregroundMark x1="13433" y1="97185" x2="90050" y2="95104"/>
                        <a14:foregroundMark x1="3980" y1="11750" x2="3980" y2="82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36" y="2959790"/>
            <a:ext cx="2186465" cy="4443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09983" y="3322477"/>
            <a:ext cx="8725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Time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97089" y="3489766"/>
            <a:ext cx="658439" cy="18466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02:20 pm   </a:t>
            </a:r>
            <a:r>
              <a:rPr lang="en-US" sz="3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▼</a:t>
            </a:r>
            <a:endParaRPr lang="en-US" sz="3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648755">
            <a:off x="3751200" y="188595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Building Selected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931774">
            <a:off x="6263113" y="357365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t="10765" r="6774" b="13005"/>
          <a:stretch/>
        </p:blipFill>
        <p:spPr>
          <a:xfrm>
            <a:off x="541090" y="1678936"/>
            <a:ext cx="1975703" cy="31388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" b="7375"/>
          <a:stretch/>
        </p:blipFill>
        <p:spPr>
          <a:xfrm>
            <a:off x="7244739" y="1678936"/>
            <a:ext cx="1947073" cy="31256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8106"/>
          <a:stretch/>
        </p:blipFill>
        <p:spPr>
          <a:xfrm>
            <a:off x="3563931" y="3526193"/>
            <a:ext cx="1974088" cy="318862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7346950" y="3428788"/>
            <a:ext cx="285750" cy="153311"/>
          </a:xfrm>
          <a:prstGeom prst="round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59452" y="3428788"/>
            <a:ext cx="494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72" b="97185" l="3483" r="97015">
                        <a14:foregroundMark x1="6965" y1="3794" x2="94527" y2="8323"/>
                        <a14:foregroundMark x1="8955" y1="31579" x2="21642" y2="31212"/>
                        <a14:foregroundMark x1="9950" y1="52387" x2="23632" y2="52387"/>
                        <a14:foregroundMark x1="97015" y1="9914" x2="97015" y2="87271"/>
                        <a14:foregroundMark x1="3483" y1="84455" x2="90050" y2="94492"/>
                        <a14:foregroundMark x1="47264" y1="85924" x2="91045" y2="85924"/>
                        <a14:foregroundMark x1="5473" y1="86903" x2="54975" y2="91922"/>
                        <a14:foregroundMark x1="6219" y1="92411" x2="65423" y2="92778"/>
                        <a14:foregroundMark x1="13433" y1="97185" x2="90050" y2="95104"/>
                        <a14:foregroundMark x1="3980" y1="11750" x2="3980" y2="82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7" y="898762"/>
            <a:ext cx="2877193" cy="58474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72" b="97185" l="3483" r="97015">
                        <a14:foregroundMark x1="6965" y1="3794" x2="94527" y2="8323"/>
                        <a14:foregroundMark x1="8955" y1="31579" x2="21642" y2="31212"/>
                        <a14:foregroundMark x1="9950" y1="52387" x2="23632" y2="52387"/>
                        <a14:foregroundMark x1="97015" y1="9914" x2="97015" y2="87271"/>
                        <a14:foregroundMark x1="3483" y1="84455" x2="90050" y2="94492"/>
                        <a14:foregroundMark x1="47264" y1="85924" x2="91045" y2="85924"/>
                        <a14:foregroundMark x1="5473" y1="86903" x2="54975" y2="91922"/>
                        <a14:foregroundMark x1="6219" y1="92411" x2="65423" y2="92778"/>
                        <a14:foregroundMark x1="13433" y1="97185" x2="90050" y2="95104"/>
                        <a14:foregroundMark x1="3980" y1="11750" x2="3980" y2="82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93" y="898762"/>
            <a:ext cx="2877193" cy="58474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6970"/>
          <a:stretch/>
        </p:blipFill>
        <p:spPr>
          <a:xfrm>
            <a:off x="1041811" y="1654628"/>
            <a:ext cx="2601275" cy="4165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" b="6805"/>
          <a:stretch/>
        </p:blipFill>
        <p:spPr>
          <a:xfrm>
            <a:off x="5646056" y="1654628"/>
            <a:ext cx="2567115" cy="41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707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latin typeface="Arial"/>
              </a:rPr>
              <a:t>System Design Description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20" y="1727668"/>
            <a:ext cx="8443800" cy="49429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4184" y="6834811"/>
            <a:ext cx="801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Blue represents User prompts. Red represents Application Prompts.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latin typeface="Arial"/>
              </a:rPr>
              <a:t>Marketing Requirements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2111716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>
                <a:latin typeface="Arial"/>
              </a:rPr>
              <a:t>Low Data Usage</a:t>
            </a:r>
            <a:r>
              <a:rPr lang="en-US" sz="3200" dirty="0" smtClean="0">
                <a:latin typeface="Arial"/>
              </a:rPr>
              <a:t>.</a:t>
            </a:r>
            <a:endParaRPr lang="en-US" sz="3200" dirty="0">
              <a:latin typeface="Arial"/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>
                <a:latin typeface="Arial"/>
              </a:rPr>
              <a:t>Low Power Consumption</a:t>
            </a:r>
            <a:r>
              <a:rPr lang="en-US" sz="3200" dirty="0" smtClean="0">
                <a:latin typeface="Arial"/>
              </a:rPr>
              <a:t>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Exterior Navigation using Google Maps’ API.</a:t>
            </a:r>
            <a:endParaRPr lang="en-US" sz="3200" dirty="0"/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Quick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Navigation of App’s GUI. (3-Tap Design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 smtClean="0">
              <a:latin typeface="Arial"/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Provides Floor Plans of Buildings.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latin typeface="Arial"/>
              </a:rPr>
              <a:t>Engineering Requirements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214410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SQLite3 Database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/>
              </a:rPr>
              <a:t>Easily updatable.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/>
              </a:rPr>
              <a:t>Minimum size of 32KB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/>
              </a:rPr>
              <a:t>Custom API for access and entry. 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Android API 16.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Arial"/>
              </a:rPr>
              <a:t>API 16 supports up to 98% of current android phones. (02/2017, </a:t>
            </a:r>
            <a:r>
              <a:rPr lang="en-US" dirty="0" smtClean="0">
                <a:latin typeface="Arial"/>
              </a:rPr>
              <a:t>Android’s </a:t>
            </a:r>
            <a:r>
              <a:rPr lang="en-US" dirty="0">
                <a:latin typeface="Arial"/>
              </a:rPr>
              <a:t>Global Distribution Chart</a:t>
            </a:r>
            <a:r>
              <a:rPr lang="en-US" dirty="0" smtClean="0">
                <a:latin typeface="Arial"/>
              </a:rPr>
              <a:t>)</a:t>
            </a:r>
            <a:endParaRPr lang="en-US" sz="3200" dirty="0" smtClean="0">
              <a:latin typeface="Arial"/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Arial"/>
              </a:rPr>
              <a:t>Interior Navigation</a:t>
            </a: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/>
              </a:rPr>
              <a:t>Graph-Based Approach</a:t>
            </a:r>
          </a:p>
          <a:p>
            <a:pPr marL="1371600" lvl="2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/>
              </a:rPr>
              <a:t>Abundance of search algorithms.</a:t>
            </a:r>
          </a:p>
          <a:p>
            <a:pPr marL="1371600" lvl="2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/>
              </a:rPr>
              <a:t>Static for each floorplan.</a:t>
            </a:r>
          </a:p>
          <a:p>
            <a:pPr marL="1371600" lvl="2" indent="-457200">
              <a:buSzPct val="100000"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/>
              </a:rPr>
              <a:t>Base case: </a:t>
            </a:r>
            <a:r>
              <a:rPr lang="en-US" smtClean="0">
                <a:latin typeface="Arial"/>
              </a:rPr>
              <a:t>Engineering Building. </a:t>
            </a:r>
            <a:endParaRPr lang="en-US" dirty="0" smtClean="0">
              <a:latin typeface="Arial"/>
            </a:endParaRP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endParaRPr lang="en-US" dirty="0" smtClean="0">
              <a:latin typeface="Arial"/>
            </a:endParaRP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endParaRPr lang="en-US" dirty="0" smtClean="0">
              <a:latin typeface="Arial"/>
            </a:endParaRPr>
          </a:p>
          <a:p>
            <a:pPr marL="914400" lvl="1" indent="-457200">
              <a:buSzPct val="100000"/>
              <a:buFont typeface="Wingdings" panose="05000000000000000000" pitchFamily="2" charset="2"/>
              <a:buChar char="Ø"/>
            </a:pPr>
            <a:endParaRPr lang="en-US" sz="3200" dirty="0" smtClean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1807</TotalTime>
  <Words>888</Words>
  <Application>Microsoft Office PowerPoint</Application>
  <PresentationFormat>Custom</PresentationFormat>
  <Paragraphs>191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StarSymbol</vt:lpstr>
      <vt:lpstr>Times New Roman</vt:lpstr>
      <vt:lpstr>Trebuchet MS</vt:lpstr>
      <vt:lpstr>Tw Cen MT</vt:lpstr>
      <vt:lpstr>Wingdings</vt:lpstr>
      <vt:lpstr>Circuit</vt:lpstr>
      <vt:lpstr>PowerPoint Presentation</vt:lpstr>
      <vt:lpstr>Project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</dc:creator>
  <cp:lastModifiedBy>Adam Walters</cp:lastModifiedBy>
  <cp:revision>151</cp:revision>
  <dcterms:modified xsi:type="dcterms:W3CDTF">2017-04-22T03:08:43Z</dcterms:modified>
</cp:coreProperties>
</file>